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10" r:id="rId18"/>
    <p:sldId id="313" r:id="rId19"/>
    <p:sldId id="314" r:id="rId20"/>
  </p:sldIdLst>
  <p:sldSz cx="24384000" cy="13716000"/>
  <p:notesSz cx="6858000" cy="9144000"/>
  <p:embeddedFontLst>
    <p:embeddedFont>
      <p:font typeface="Helvetica Neue" panose="02020500000000000000" charset="0"/>
      <p:regular r:id="rId22"/>
      <p:bold r:id="rId23"/>
      <p:italic r:id="rId24"/>
      <p:bold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jOpfLuHj8qkIfUlQmizhm03oD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DA8D5-963E-4F71-8959-F0073A922C25}">
  <a:tblStyle styleId="{911DA8D5-963E-4F71-8959-F0073A922C25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29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A0E84-8823-4214-B754-3DB1D21DDE77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C26A7F-AC74-416A-B56D-FAD9A6E39581}" styleName="Table_2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747676">
              <a:alpha val="63137"/>
            </a:srgbClr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8" Type="http://schemas.openxmlformats.org/officeDocument/2006/relationships/slide" Target="slides/slide7.xml"/><Relationship Id="rId8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68e3efa36_16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e68e3efa36_1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68e3efa36_16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e68e3efa36_1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8e3efa36_16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e68e3efa36_16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8e3efa36_16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e68e3efa36_16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8e3efa36_16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e68e3efa36_16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68e3efa36_16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e68e3efa36_16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8e3efa36_16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e68e3efa36_16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68e3efa36_16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e68e3efa36_16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8e3efa36_16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e68e3efa36_1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68e3efa36_16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e68e3efa36_1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e3efa36_16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e68e3efa36_1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8e3efa36_16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e68e3efa36_1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68e3efa36_16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e68e3efa36_1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8e3efa36_16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e68e3efa36_1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8e3efa36_16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e68e3efa36_16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8e3efa36_16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e68e3efa36_1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719c7681d_4_406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ge719c7681d_4_406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ge719c7681d_4_40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719c7681d_4_4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">
  <p:cSld name="TITLE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19c7681d_4_447"/>
          <p:cNvSpPr txBox="1">
            <a:spLocks noGrp="1"/>
          </p:cNvSpPr>
          <p:nvPr>
            <p:ph type="body" idx="1"/>
          </p:nvPr>
        </p:nvSpPr>
        <p:spPr>
          <a:xfrm>
            <a:off x="1206498" y="11839048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Font typeface="Helvetica Neue"/>
              <a:buNone/>
              <a:defRPr sz="3060" b="1"/>
            </a:lvl1pPr>
            <a:lvl2pPr marL="91440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2pPr>
            <a:lvl3pPr marL="137160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3pPr>
            <a:lvl4pPr marL="182880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4pPr>
            <a:lvl5pPr marL="228600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5pPr>
            <a:lvl6pPr marL="274320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e719c7681d_4_447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  <a:defRPr sz="13500">
                <a:latin typeface="Verdana"/>
                <a:ea typeface="Verdana"/>
                <a:cs typeface="Verdana"/>
                <a:sym typeface="Verdana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e719c7681d_4_447"/>
          <p:cNvSpPr txBox="1">
            <a:spLocks noGrp="1"/>
          </p:cNvSpPr>
          <p:nvPr>
            <p:ph type="body" idx="2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e719c7681d_4_447"/>
          <p:cNvSpPr txBox="1">
            <a:spLocks noGrp="1"/>
          </p:cNvSpPr>
          <p:nvPr>
            <p:ph type="sldNum" idx="12"/>
          </p:nvPr>
        </p:nvSpPr>
        <p:spPr>
          <a:xfrm>
            <a:off x="12007748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719c7681d_4_4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719c7681d_4_410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ge719c7681d_4_4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719c7681d_4_41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e719c7681d_4_41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ge719c7681d_4_417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ge719c7681d_4_41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719c7681d_4_4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e719c7681d_4_4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719c7681d_4_425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ge719c7681d_4_425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ge719c7681d_4_42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719c7681d_4_429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ge719c7681d_4_42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719c7681d_4_43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e719c7681d_4_43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ge719c7681d_4_432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ge719c7681d_4_432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e719c7681d_4_43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19c7681d_4_438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e719c7681d_4_4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719c7681d_4_44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ge719c7681d_4_44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e719c7681d_4_4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19c7681d_4_40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e719c7681d_4_40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e719c7681d_4_40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e68e3efa36_16_4" descr="What can a LENS do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68e3efa36_16_4"/>
          <p:cNvSpPr/>
          <p:nvPr/>
        </p:nvSpPr>
        <p:spPr>
          <a:xfrm>
            <a:off x="-27713" y="-40836"/>
            <a:ext cx="24439500" cy="1379760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ge68e3efa36_16_4"/>
          <p:cNvSpPr txBox="1"/>
          <p:nvPr/>
        </p:nvSpPr>
        <p:spPr>
          <a:xfrm>
            <a:off x="3183775" y="4051375"/>
            <a:ext cx="180165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Verdana"/>
              <a:buNone/>
            </a:pPr>
            <a:r>
              <a:rPr lang="en-US" sz="1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Image Identification for</a:t>
            </a:r>
            <a:r>
              <a:rPr lang="en-US" sz="12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Self-Driving Cars</a:t>
            </a:r>
            <a:endParaRPr sz="10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ge68e3efa36_16_4"/>
          <p:cNvSpPr txBox="1"/>
          <p:nvPr/>
        </p:nvSpPr>
        <p:spPr>
          <a:xfrm>
            <a:off x="10378255" y="5568103"/>
            <a:ext cx="10472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Verdan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68e3efa36_16_72"/>
          <p:cNvSpPr txBox="1"/>
          <p:nvPr/>
        </p:nvSpPr>
        <p:spPr>
          <a:xfrm>
            <a:off x="7168843" y="260598"/>
            <a:ext cx="100464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3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Flowchart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e68e3efa36_16_72"/>
          <p:cNvSpPr txBox="1">
            <a:spLocks noGrp="1"/>
          </p:cNvSpPr>
          <p:nvPr>
            <p:ph type="body" idx="4294967295"/>
          </p:nvPr>
        </p:nvSpPr>
        <p:spPr>
          <a:xfrm>
            <a:off x="9042599" y="5962566"/>
            <a:ext cx="95496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Clr>
                <a:srgbClr val="3F3F3F"/>
              </a:buClr>
              <a:buSzPts val="10800"/>
              <a:buNone/>
            </a:pPr>
            <a:r>
              <a:rPr lang="en-US" sz="2800"/>
              <a:t>  </a:t>
            </a:r>
            <a:r>
              <a:rPr lang="en-US" sz="2800">
                <a:solidFill>
                  <a:schemeClr val="lt1"/>
                </a:solidFill>
              </a:rPr>
              <a:t>  Flowchart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99" name="Google Shape;199;ge68e3efa36_16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13" y="6188241"/>
            <a:ext cx="2772561" cy="1622988"/>
          </a:xfrm>
          <a:prstGeom prst="rect">
            <a:avLst/>
          </a:prstGeom>
          <a:solidFill>
            <a:schemeClr val="lt1">
              <a:alpha val="1686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0" name="Google Shape;200;ge68e3efa36_16_72"/>
          <p:cNvSpPr txBox="1"/>
          <p:nvPr/>
        </p:nvSpPr>
        <p:spPr>
          <a:xfrm>
            <a:off x="262825" y="7928529"/>
            <a:ext cx="354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DashCam record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e68e3efa36_16_72"/>
          <p:cNvCxnSpPr/>
          <p:nvPr/>
        </p:nvCxnSpPr>
        <p:spPr>
          <a:xfrm>
            <a:off x="3681419" y="7130637"/>
            <a:ext cx="226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02" name="Google Shape;202;ge68e3efa36_16_72"/>
          <p:cNvGrpSpPr/>
          <p:nvPr/>
        </p:nvGrpSpPr>
        <p:grpSpPr>
          <a:xfrm>
            <a:off x="17853804" y="2671223"/>
            <a:ext cx="5629204" cy="1950564"/>
            <a:chOff x="9551271" y="-641159"/>
            <a:chExt cx="2844900" cy="947335"/>
          </a:xfrm>
        </p:grpSpPr>
        <p:pic>
          <p:nvPicPr>
            <p:cNvPr id="203" name="Google Shape;203;ge68e3efa36_16_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26185" y="-641159"/>
              <a:ext cx="807108" cy="48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e68e3efa36_16_7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622675" y="-640258"/>
              <a:ext cx="807108" cy="50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e68e3efa36_16_72"/>
            <p:cNvSpPr txBox="1"/>
            <p:nvPr/>
          </p:nvSpPr>
          <p:spPr>
            <a:xfrm>
              <a:off x="9551271" y="-22624"/>
              <a:ext cx="28449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Traffic light </a:t>
              </a:r>
              <a:r>
                <a:rPr lang="en-US" sz="3200">
                  <a:solidFill>
                    <a:schemeClr val="lt1"/>
                  </a:solidFill>
                </a:rPr>
                <a:t>classifica</a:t>
              </a: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tion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ge68e3efa36_16_72"/>
          <p:cNvSpPr txBox="1"/>
          <p:nvPr/>
        </p:nvSpPr>
        <p:spPr>
          <a:xfrm>
            <a:off x="3890904" y="6482825"/>
            <a:ext cx="252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e68e3efa36_16_72"/>
          <p:cNvSpPr txBox="1"/>
          <p:nvPr/>
        </p:nvSpPr>
        <p:spPr>
          <a:xfrm>
            <a:off x="13638726" y="3542375"/>
            <a:ext cx="40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ML model - SVM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ge68e3efa36_16_72"/>
          <p:cNvGrpSpPr/>
          <p:nvPr/>
        </p:nvGrpSpPr>
        <p:grpSpPr>
          <a:xfrm>
            <a:off x="18200143" y="9644550"/>
            <a:ext cx="6446830" cy="3595818"/>
            <a:chOff x="8692300" y="3552585"/>
            <a:chExt cx="3923100" cy="2102572"/>
          </a:xfrm>
        </p:grpSpPr>
        <p:grpSp>
          <p:nvGrpSpPr>
            <p:cNvPr id="209" name="Google Shape;209;ge68e3efa36_16_72"/>
            <p:cNvGrpSpPr/>
            <p:nvPr/>
          </p:nvGrpSpPr>
          <p:grpSpPr>
            <a:xfrm>
              <a:off x="9236156" y="3552585"/>
              <a:ext cx="2969649" cy="1605954"/>
              <a:chOff x="9208029" y="3009148"/>
              <a:chExt cx="2969649" cy="1605954"/>
            </a:xfrm>
          </p:grpSpPr>
          <p:sp>
            <p:nvSpPr>
              <p:cNvPr id="210" name="Google Shape;210;ge68e3efa36_16_72"/>
              <p:cNvSpPr txBox="1"/>
              <p:nvPr/>
            </p:nvSpPr>
            <p:spPr>
              <a:xfrm>
                <a:off x="11721677" y="3487825"/>
                <a:ext cx="4560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91400" rIns="182850" bIns="914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ge68e3efa36_16_72"/>
              <p:cNvGrpSpPr/>
              <p:nvPr/>
            </p:nvGrpSpPr>
            <p:grpSpPr>
              <a:xfrm>
                <a:off x="9208029" y="3009148"/>
                <a:ext cx="2688095" cy="1605954"/>
                <a:chOff x="3792144" y="1910245"/>
                <a:chExt cx="4618720" cy="2759371"/>
              </a:xfrm>
            </p:grpSpPr>
            <p:pic>
              <p:nvPicPr>
                <p:cNvPr id="212" name="Google Shape;212;ge68e3efa36_16_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135711" y="2011641"/>
                  <a:ext cx="1005927" cy="8916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3" name="Google Shape;213;ge68e3efa36_16_72"/>
                <p:cNvSpPr txBox="1"/>
                <p:nvPr/>
              </p:nvSpPr>
              <p:spPr>
                <a:xfrm>
                  <a:off x="3792144" y="2903258"/>
                  <a:ext cx="17553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Road narrows</a:t>
                  </a:r>
                  <a:endParaRPr sz="2800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14" name="Google Shape;214;ge68e3efa36_16_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190957" y="3318473"/>
                  <a:ext cx="990686" cy="8611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5" name="Google Shape;215;ge68e3efa36_16_72"/>
                <p:cNvSpPr txBox="1"/>
                <p:nvPr/>
              </p:nvSpPr>
              <p:spPr>
                <a:xfrm>
                  <a:off x="3890808" y="4208183"/>
                  <a:ext cx="15327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Pedestrians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16" name="Google Shape;216;ge68e3efa36_16_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5550691" y="1910245"/>
                  <a:ext cx="1051651" cy="1051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7" name="Google Shape;217;ge68e3efa36_16_72"/>
                <p:cNvSpPr txBox="1"/>
                <p:nvPr/>
              </p:nvSpPr>
              <p:spPr>
                <a:xfrm>
                  <a:off x="5450680" y="2903258"/>
                  <a:ext cx="1314900" cy="68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No right </a:t>
                  </a:r>
                  <a:r>
                    <a:rPr lang="en-US" sz="1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turn</a:t>
                  </a:r>
                  <a:endParaRPr sz="2800"/>
                </a:p>
              </p:txBody>
            </p:sp>
            <p:pic>
              <p:nvPicPr>
                <p:cNvPr id="218" name="Google Shape;218;ge68e3efa36_16_7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5611657" y="3253269"/>
                  <a:ext cx="963099" cy="9834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9" name="Google Shape;219;ge68e3efa36_16_72"/>
                <p:cNvSpPr txBox="1"/>
                <p:nvPr/>
              </p:nvSpPr>
              <p:spPr>
                <a:xfrm>
                  <a:off x="5316277" y="4236716"/>
                  <a:ext cx="16092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Speed limit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20" name="Google Shape;220;ge68e3efa36_16_7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011395" y="1931278"/>
                  <a:ext cx="1034733" cy="1041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" name="Google Shape;221;ge68e3efa36_16_7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039743" y="3190631"/>
                  <a:ext cx="1006385" cy="10134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2" name="Google Shape;222;ge68e3efa36_16_72"/>
                <p:cNvSpPr txBox="1"/>
                <p:nvPr/>
              </p:nvSpPr>
              <p:spPr>
                <a:xfrm>
                  <a:off x="6926952" y="4198617"/>
                  <a:ext cx="13149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Keep left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ge68e3efa36_16_72"/>
                <p:cNvSpPr txBox="1"/>
                <p:nvPr/>
              </p:nvSpPr>
              <p:spPr>
                <a:xfrm>
                  <a:off x="6723364" y="2903259"/>
                  <a:ext cx="16875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Roundabout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4" name="Google Shape;224;ge68e3efa36_16_72"/>
            <p:cNvSpPr txBox="1"/>
            <p:nvPr/>
          </p:nvSpPr>
          <p:spPr>
            <a:xfrm>
              <a:off x="8692300" y="5295157"/>
              <a:ext cx="3923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of 4</a:t>
              </a:r>
              <a:r>
                <a:rPr lang="en-US" sz="2800">
                  <a:solidFill>
                    <a:schemeClr val="lt1"/>
                  </a:solidFill>
                </a:rPr>
                <a:t>5</a:t>
              </a: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Traffic signs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" name="Google Shape;225;ge68e3efa36_16_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88360" y="6188241"/>
            <a:ext cx="3179973" cy="1885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ge68e3efa36_16_72"/>
          <p:cNvGrpSpPr/>
          <p:nvPr/>
        </p:nvGrpSpPr>
        <p:grpSpPr>
          <a:xfrm>
            <a:off x="8697870" y="2557651"/>
            <a:ext cx="4225845" cy="10144804"/>
            <a:chOff x="3534189" y="-292348"/>
            <a:chExt cx="2861100" cy="6600393"/>
          </a:xfrm>
        </p:grpSpPr>
        <p:pic>
          <p:nvPicPr>
            <p:cNvPr id="227" name="Google Shape;227;ge68e3efa36_16_7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0305" y="526055"/>
              <a:ext cx="558885" cy="570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e68e3efa36_16_7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566107" y="1402371"/>
              <a:ext cx="472481" cy="594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e68e3efa36_16_7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460023" y="4532450"/>
              <a:ext cx="541067" cy="541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e68e3efa36_16_7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634748" y="3451819"/>
              <a:ext cx="760541" cy="55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ge68e3efa36_16_7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62281" y="5279741"/>
              <a:ext cx="762725" cy="660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e68e3efa36_16_7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534189" y="5835564"/>
              <a:ext cx="1206841" cy="472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e68e3efa36_16_7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978196" y="-292348"/>
              <a:ext cx="558885" cy="80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ge68e3efa36_16_7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752867" y="2397595"/>
              <a:ext cx="624655" cy="616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ge68e3efa36_16_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407354" y="8301536"/>
            <a:ext cx="4506478" cy="2161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e68e3efa36_16_72"/>
          <p:cNvCxnSpPr/>
          <p:nvPr/>
        </p:nvCxnSpPr>
        <p:spPr>
          <a:xfrm rot="10800000" flipH="1">
            <a:off x="12923687" y="4521299"/>
            <a:ext cx="3344100" cy="105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ge68e3efa36_16_72"/>
          <p:cNvCxnSpPr/>
          <p:nvPr/>
        </p:nvCxnSpPr>
        <p:spPr>
          <a:xfrm>
            <a:off x="13086015" y="10462656"/>
            <a:ext cx="4160400" cy="64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ge68e3efa36_16_72"/>
          <p:cNvCxnSpPr/>
          <p:nvPr/>
        </p:nvCxnSpPr>
        <p:spPr>
          <a:xfrm rot="10800000" flipH="1">
            <a:off x="8725883" y="4207199"/>
            <a:ext cx="863100" cy="136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ge68e3efa36_16_72"/>
          <p:cNvCxnSpPr/>
          <p:nvPr/>
        </p:nvCxnSpPr>
        <p:spPr>
          <a:xfrm rot="10800000" flipH="1">
            <a:off x="9503876" y="4890365"/>
            <a:ext cx="1256100" cy="11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ge68e3efa36_16_72"/>
          <p:cNvCxnSpPr/>
          <p:nvPr/>
        </p:nvCxnSpPr>
        <p:spPr>
          <a:xfrm rot="10800000" flipH="1">
            <a:off x="9739077" y="5869205"/>
            <a:ext cx="1798800" cy="591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1" name="Google Shape;241;ge68e3efa36_16_72"/>
          <p:cNvCxnSpPr/>
          <p:nvPr/>
        </p:nvCxnSpPr>
        <p:spPr>
          <a:xfrm rot="10800000" flipH="1">
            <a:off x="9839455" y="7195935"/>
            <a:ext cx="1698600" cy="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" name="Google Shape;242;ge68e3efa36_16_72"/>
          <p:cNvCxnSpPr/>
          <p:nvPr/>
        </p:nvCxnSpPr>
        <p:spPr>
          <a:xfrm>
            <a:off x="9766386" y="8186166"/>
            <a:ext cx="1580400" cy="54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ge68e3efa36_16_72"/>
          <p:cNvCxnSpPr/>
          <p:nvPr/>
        </p:nvCxnSpPr>
        <p:spPr>
          <a:xfrm>
            <a:off x="9570685" y="8682804"/>
            <a:ext cx="1343400" cy="871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ge68e3efa36_16_72"/>
          <p:cNvCxnSpPr/>
          <p:nvPr/>
        </p:nvCxnSpPr>
        <p:spPr>
          <a:xfrm>
            <a:off x="9213467" y="9050650"/>
            <a:ext cx="1028700" cy="133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ge68e3efa36_16_72"/>
          <p:cNvCxnSpPr/>
          <p:nvPr/>
        </p:nvCxnSpPr>
        <p:spPr>
          <a:xfrm>
            <a:off x="8988085" y="9259601"/>
            <a:ext cx="54600" cy="142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ge68e3efa36_16_72"/>
          <p:cNvSpPr/>
          <p:nvPr/>
        </p:nvSpPr>
        <p:spPr>
          <a:xfrm>
            <a:off x="11346981" y="4692887"/>
            <a:ext cx="1550400" cy="16971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68e3efa36_16_72"/>
          <p:cNvSpPr/>
          <p:nvPr/>
        </p:nvSpPr>
        <p:spPr>
          <a:xfrm>
            <a:off x="11158269" y="9397298"/>
            <a:ext cx="1550400" cy="16971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68e3efa36_16_7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cxnSp>
        <p:nvCxnSpPr>
          <p:cNvPr id="249" name="Google Shape;249;ge68e3efa36_16_72"/>
          <p:cNvCxnSpPr/>
          <p:nvPr/>
        </p:nvCxnSpPr>
        <p:spPr>
          <a:xfrm>
            <a:off x="13638726" y="7206837"/>
            <a:ext cx="5208900" cy="1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0" name="Google Shape;250;ge68e3efa36_16_72"/>
          <p:cNvSpPr txBox="1"/>
          <p:nvPr/>
        </p:nvSpPr>
        <p:spPr>
          <a:xfrm>
            <a:off x="14025724" y="6559025"/>
            <a:ext cx="382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</a:rPr>
              <a:t>              GUI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e68e3efa36_16_72" descr="8Ic0yPepZlVmbCvHXmYsBM52evdcJ8uyxQ-rZ3Ps197VjXBIrYDRXU3s03J5ttFsS6GE9RDF1e19W9ewtdhSVR_8xfEMU2AIoLfA82XP61A3ca4FICeJOKSowlCfPZPucJ22ui4hWr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9298150" y="5375800"/>
            <a:ext cx="4506476" cy="2805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ge68e3efa36_16_72"/>
          <p:cNvCxnSpPr>
            <a:stCxn id="205" idx="2"/>
          </p:cNvCxnSpPr>
          <p:nvPr/>
        </p:nvCxnSpPr>
        <p:spPr>
          <a:xfrm>
            <a:off x="20668406" y="4621786"/>
            <a:ext cx="1311000" cy="60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3" name="Google Shape;253;ge68e3efa36_16_72"/>
          <p:cNvCxnSpPr>
            <a:stCxn id="216" idx="0"/>
          </p:cNvCxnSpPr>
          <p:nvPr/>
        </p:nvCxnSpPr>
        <p:spPr>
          <a:xfrm rot="10800000" flipH="1">
            <a:off x="21278636" y="8301150"/>
            <a:ext cx="644400" cy="134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8e3efa36_16_126"/>
          <p:cNvSpPr txBox="1"/>
          <p:nvPr/>
        </p:nvSpPr>
        <p:spPr>
          <a:xfrm>
            <a:off x="2509476" y="4108450"/>
            <a:ext cx="19365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-US" sz="15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UI  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TKinter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e68e3efa36_16_1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e68e3efa36_16_130" descr="8Ic0yPepZlVmbCvHXmYsBM52evdcJ8uyxQ-rZ3Ps197VjXBIrYDRXU3s03J5ttFsS6GE9RDF1e19W9ewtdhSVR_8xfEMU2AIoLfA82XP61A3ca4FICeJOKSowlCfPZPucJ22ui4hW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236" y="148219"/>
            <a:ext cx="21557528" cy="1341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e68e3efa36_16_1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e68e3efa36_16_134" descr="jQ8oDfm_82wIy22Rl5B75csICIBX18_euk7B-Mlg4mJBlA2RU5wyxiLzsQbnrB_AOUzfVas5PbJxVl0gNkF6GlGEMz5zD3eX3oT7pdF8vXW-471P4GGuNpcMJX_tusnGW4clHX69Ya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e68e3efa36_16_13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e68e3efa36_16_138" descr="Bk-XMvel4UKo1d8nuA3-oNu1Yme-esITuFak0X2be0fozvg7vK96j1N7EJVr2CDQtvcUECYwW-wg0FTKvIOrw1ckibK72pZCQX-aKI8BMvfCnRj_ApzXKVYiBmXxtNMK8-9KewFK-E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e68e3efa36_16_13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e68e3efa36_16_142" descr="I01uhCsuwwnPtvOJezadm-N2tkXFu9hNTltLYDpiJ0pYgZHViqFSECkcmYvEgBFSJ2dH8D_tYcVsIEfkhgEaiim9Xbl0m_t7UGRJeNEc7ZE0zmpUTn1p1j-InKzU4n7Ucpx5JX90iT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5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e68e3efa36_16_1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e68e3efa36_16_146" descr="foggy-city-traffic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5" y="-2248248"/>
            <a:ext cx="24363929" cy="1625139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e68e3efa36_16_146"/>
          <p:cNvSpPr txBox="1"/>
          <p:nvPr/>
        </p:nvSpPr>
        <p:spPr>
          <a:xfrm>
            <a:off x="2064500" y="5364950"/>
            <a:ext cx="20673000" cy="5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15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bject detection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e68e3efa36_16_146"/>
          <p:cNvSpPr/>
          <p:nvPr/>
        </p:nvSpPr>
        <p:spPr>
          <a:xfrm>
            <a:off x="19349639" y="3830211"/>
            <a:ext cx="3264900" cy="3700500"/>
          </a:xfrm>
          <a:prstGeom prst="rect">
            <a:avLst/>
          </a:prstGeom>
          <a:noFill/>
          <a:ln w="63500" cap="flat" cmpd="sng">
            <a:solidFill>
              <a:srgbClr val="D6B26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ge68e3efa36_16_146"/>
          <p:cNvSpPr txBox="1"/>
          <p:nvPr/>
        </p:nvSpPr>
        <p:spPr>
          <a:xfrm>
            <a:off x="19306903" y="3293220"/>
            <a:ext cx="1355400" cy="549000"/>
          </a:xfrm>
          <a:prstGeom prst="rect">
            <a:avLst/>
          </a:prstGeom>
          <a:solidFill>
            <a:srgbClr val="D6B262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68e3efa36_16_14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sz="2700"/>
          </a:p>
        </p:txBody>
      </p:sp>
      <p:pic>
        <p:nvPicPr>
          <p:cNvPr id="4" name="Google Shape;289;p41">
            <a:extLst>
              <a:ext uri="{FF2B5EF4-FFF2-40B4-BE49-F238E27FC236}">
                <a16:creationId xmlns:a16="http://schemas.microsoft.com/office/drawing/2014/main" id="{42A628AE-BBA3-400D-999C-F0D1844465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2854" y="2228052"/>
            <a:ext cx="17305690" cy="989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4819240" y="840176"/>
            <a:ext cx="15745793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One stage </a:t>
            </a:r>
            <a:r>
              <a:rPr lang="en-US" sz="8000" b="1" i="0" u="none" strike="noStrike" cap="none" dirty="0" err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v.s</a:t>
            </a: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 Two Stages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2A73D7-B97E-422C-9F0D-9CA7CF6A667D}"/>
              </a:ext>
            </a:extLst>
          </p:cNvPr>
          <p:cNvSpPr txBox="1"/>
          <p:nvPr/>
        </p:nvSpPr>
        <p:spPr>
          <a:xfrm>
            <a:off x="16979154" y="11026283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YOLO v1~v5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181390-AD8E-4DC2-99B9-6FCADA825DA3}"/>
              </a:ext>
            </a:extLst>
          </p:cNvPr>
          <p:cNvSpPr txBox="1"/>
          <p:nvPr/>
        </p:nvSpPr>
        <p:spPr>
          <a:xfrm>
            <a:off x="6571135" y="12120282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End-to-end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91F0F66-6625-47FE-89C0-588A9767AE9A}"/>
              </a:ext>
            </a:extLst>
          </p:cNvPr>
          <p:cNvSpPr txBox="1"/>
          <p:nvPr/>
        </p:nvSpPr>
        <p:spPr>
          <a:xfrm>
            <a:off x="6571135" y="8166850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Training time </a:t>
            </a:r>
            <a:r>
              <a:rPr lang="zh-TW" altLang="en-US" sz="2400" b="1" dirty="0">
                <a:solidFill>
                  <a:srgbClr val="FF0000"/>
                </a:solidFill>
              </a:rPr>
              <a:t>↓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D42087C-1D7F-4203-9C35-AE631F5F9F67}"/>
              </a:ext>
            </a:extLst>
          </p:cNvPr>
          <p:cNvCxnSpPr>
            <a:cxnSpLocks/>
          </p:cNvCxnSpPr>
          <p:nvPr/>
        </p:nvCxnSpPr>
        <p:spPr>
          <a:xfrm flipV="1">
            <a:off x="9932894" y="6111486"/>
            <a:ext cx="842683" cy="378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102C9FB-52EA-442D-980F-03211285E612}"/>
              </a:ext>
            </a:extLst>
          </p:cNvPr>
          <p:cNvCxnSpPr>
            <a:cxnSpLocks/>
          </p:cNvCxnSpPr>
          <p:nvPr/>
        </p:nvCxnSpPr>
        <p:spPr>
          <a:xfrm flipH="1" flipV="1">
            <a:off x="13608424" y="6176683"/>
            <a:ext cx="394447" cy="367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6F7042-B99F-4105-94C8-E4D4D147A04B}"/>
              </a:ext>
            </a:extLst>
          </p:cNvPr>
          <p:cNvSpPr txBox="1"/>
          <p:nvPr/>
        </p:nvSpPr>
        <p:spPr>
          <a:xfrm>
            <a:off x="10737831" y="5715018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Training separately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9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05;p43">
            <a:extLst>
              <a:ext uri="{FF2B5EF4-FFF2-40B4-BE49-F238E27FC236}">
                <a16:creationId xmlns:a16="http://schemas.microsoft.com/office/drawing/2014/main" id="{94D6B530-4C52-4125-9ACB-2F76F286ED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6598" y="2277736"/>
            <a:ext cx="10750424" cy="10598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74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314;p44">
            <a:extLst>
              <a:ext uri="{FF2B5EF4-FFF2-40B4-BE49-F238E27FC236}">
                <a16:creationId xmlns:a16="http://schemas.microsoft.com/office/drawing/2014/main" id="{BB7C1FEA-EA9A-41DF-9782-7B947E0CC46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89683" y="2349793"/>
            <a:ext cx="10089199" cy="996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3;p44">
            <a:extLst>
              <a:ext uri="{FF2B5EF4-FFF2-40B4-BE49-F238E27FC236}">
                <a16:creationId xmlns:a16="http://schemas.microsoft.com/office/drawing/2014/main" id="{E6F5E8DB-91F2-4F77-A1FE-5BD02DC1D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03" y="2349793"/>
            <a:ext cx="10104616" cy="9961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33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8e3efa36_16_3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8e3efa36_16_27"/>
          <p:cNvSpPr txBox="1"/>
          <p:nvPr/>
        </p:nvSpPr>
        <p:spPr>
          <a:xfrm>
            <a:off x="1552195" y="5811149"/>
            <a:ext cx="212796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SAFETY</a:t>
            </a:r>
            <a:endParaRPr sz="14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ge68e3efa36_16_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8e3efa36_16_31"/>
          <p:cNvSpPr txBox="1"/>
          <p:nvPr/>
        </p:nvSpPr>
        <p:spPr>
          <a:xfrm>
            <a:off x="1552195" y="5811149"/>
            <a:ext cx="212796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SIMPLE</a:t>
            </a:r>
            <a:endParaRPr sz="14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ge68e3efa36_16_3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68e3efa36_16_39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68e3efa36_16_3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68e3efa36_16_43"/>
          <p:cNvSpPr txBox="1"/>
          <p:nvPr/>
        </p:nvSpPr>
        <p:spPr>
          <a:xfrm>
            <a:off x="7168793" y="970586"/>
            <a:ext cx="100464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Outline</a:t>
            </a:r>
            <a:endParaRPr sz="8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ge68e3efa36_16_43"/>
          <p:cNvSpPr txBox="1"/>
          <p:nvPr/>
        </p:nvSpPr>
        <p:spPr>
          <a:xfrm>
            <a:off x="7168793" y="2314855"/>
            <a:ext cx="11134165" cy="1093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otivation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b="1" i="0" u="none" strike="noStrike" cap="none" dirty="0">
              <a:solidFill>
                <a:srgbClr val="D6B26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lowchart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b="1" i="0" u="none" strike="noStrike" cap="none" dirty="0">
              <a:solidFill>
                <a:srgbClr val="D6B26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 err="1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-US" altLang="zh-TW" sz="4000" i="0" u="none" strike="noStrike" cap="none" dirty="0" err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US" altLang="zh-TW" sz="4000" i="0" u="none" strike="noStrike" cap="none" dirty="0" err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TKinter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bject detection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Light Classification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Sign Classification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rogram Architecture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emo</a:t>
            </a:r>
            <a:endParaRPr lang="en-US" altLang="zh-TW" sz="4000" dirty="0"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b="1" i="0" u="none" strike="noStrike" cap="none" dirty="0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uture Works and Optimization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endParaRPr lang="en-US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endParaRPr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Google Shape;174;ge68e3efa36_16_4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6" name="Google Shape;172;ge68e3efa36_16_43">
            <a:extLst>
              <a:ext uri="{FF2B5EF4-FFF2-40B4-BE49-F238E27FC236}">
                <a16:creationId xmlns:a16="http://schemas.microsoft.com/office/drawing/2014/main" id="{BC45D577-42A5-41F3-8868-ADAF626418ED}"/>
              </a:ext>
            </a:extLst>
          </p:cNvPr>
          <p:cNvSpPr txBox="1"/>
          <p:nvPr/>
        </p:nvSpPr>
        <p:spPr>
          <a:xfrm>
            <a:off x="16447250" y="1771989"/>
            <a:ext cx="1855708" cy="1090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b="1" i="0" u="none" strike="noStrike" cap="none" dirty="0">
              <a:solidFill>
                <a:srgbClr val="D6B26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09</a:t>
            </a:r>
            <a:endParaRPr lang="en-US" altLang="zh-TW" sz="400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b="1" i="0" u="none" strike="noStrike" cap="none" dirty="0">
              <a:solidFill>
                <a:srgbClr val="D6B26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11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16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lang="en-US" altLang="zh-TW" sz="40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31</a:t>
            </a:r>
            <a:endParaRPr lang="en-US" altLang="zh-TW" sz="4000" dirty="0"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32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32</a:t>
            </a: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endParaRPr lang="en-US" altLang="zh-TW" sz="40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90000"/>
              </a:lnSpc>
              <a:buClr>
                <a:srgbClr val="D6B262"/>
              </a:buClr>
              <a:buSzPts val="6700"/>
            </a:pPr>
            <a:r>
              <a:rPr lang="en-US" altLang="zh-TW" sz="40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8e3efa36_16_60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otivation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68e3efa36_16_6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8e3efa36_16_64"/>
          <p:cNvSpPr txBox="1"/>
          <p:nvPr/>
        </p:nvSpPr>
        <p:spPr>
          <a:xfrm>
            <a:off x="1809000" y="2038475"/>
            <a:ext cx="20753400" cy="9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Among the flourishing development of self-driving car technology, 2D images recognition for identifying objects such as cars, pedestrians, traffic lights, etc., is one of the techniques that attract extensive attention.</a:t>
            </a: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recent years, self-driving car research on the market has not yet reached the fully mature stage.</a:t>
            </a: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foreign scenes are quite different from the Taiwan scenes, especially motorcycles and traffic signs.</a:t>
            </a:r>
            <a:endParaRPr sz="120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ge68e3efa36_16_6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68e3efa36_16_68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lowchart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e68e3efa36_16_6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205</Words>
  <Application>Microsoft Office PowerPoint</Application>
  <PresentationFormat>自訂</PresentationFormat>
  <Paragraphs>90</Paragraphs>
  <Slides>19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Helvetica Neue</vt:lpstr>
      <vt:lpstr>Verdana</vt:lpstr>
      <vt:lpstr>Arial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Jeff-tw Wang (王子瑋)</cp:lastModifiedBy>
  <cp:revision>31</cp:revision>
  <dcterms:modified xsi:type="dcterms:W3CDTF">2021-12-27T09:24:33Z</dcterms:modified>
</cp:coreProperties>
</file>